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9"/>
  </p:notesMasterIdLst>
  <p:sldIdLst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5534" userDrawn="1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pos="2653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200"/>
    <a:srgbClr val="C60202"/>
    <a:srgbClr val="EA7B00"/>
    <a:srgbClr val="8A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392" y="60"/>
      </p:cViewPr>
      <p:guideLst>
        <p:guide orient="horz" pos="1593"/>
        <p:guide pos="5534"/>
        <p:guide pos="249"/>
        <p:guide pos="2653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E5706-D24D-49B3-BD27-486A1D050CF1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5A83E-0751-4C3A-9736-F0C138449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7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</a:t>
            </a:r>
            <a:r>
              <a:rPr lang="en-US" dirty="0" err="1" smtClean="0"/>
              <a:t>extimated</a:t>
            </a:r>
            <a:r>
              <a:rPr lang="en-US" dirty="0" smtClean="0"/>
              <a:t> in order to re-plant</a:t>
            </a:r>
            <a:r>
              <a:rPr lang="en-US" baseline="0" dirty="0" smtClean="0"/>
              <a:t> the vines that get infected every year. </a:t>
            </a:r>
          </a:p>
          <a:p>
            <a:r>
              <a:rPr lang="en-US" baseline="0" dirty="0" smtClean="0"/>
              <a:t>While the economic loss of a billion Euros in France is due to the production decrease in both quality and quantity. The same goes for California (0,25 billion Dollars) and For Australia (8,3 billion dollars).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58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Empoasca vitis bites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36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Esca-bot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56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 Deficit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49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88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euty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30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69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botry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2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a smaller production also the quality of the grapes is</a:t>
            </a:r>
            <a:r>
              <a:rPr lang="en-US" baseline="0" dirty="0" smtClean="0"/>
              <a:t> reduced. Very important is the fact that the pH is higher. It is advisable not to use the grapes that come from an infected plant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6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Managing</a:t>
            </a:r>
            <a:r>
              <a:rPr lang="en-US" baseline="0" dirty="0" smtClean="0"/>
              <a:t> regular diseases (like downy or powdery Mildew) is easier because the interaction between plant, pathogen and the environment is </a:t>
            </a:r>
            <a:r>
              <a:rPr lang="en-US" baseline="0" dirty="0" err="1" smtClean="0"/>
              <a:t>predictabe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when you have 2 or more pathogens</a:t>
            </a:r>
            <a:r>
              <a:rPr lang="en-US" baseline="0" dirty="0" smtClean="0"/>
              <a:t> that cause a disease is difficult to predict the interaction of each pathogen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3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experiment made by Vincenzo Mondello showed that in two years only the 12% of the infected plant in a vineyard showed symptoms in both years.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4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efficient strategies to control them after sodium </a:t>
            </a:r>
            <a:r>
              <a:rPr lang="en-US" dirty="0" err="1" smtClean="0"/>
              <a:t>arsenite</a:t>
            </a:r>
            <a:r>
              <a:rPr lang="en-US" dirty="0" smtClean="0"/>
              <a:t> use prohibition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minutes)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18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13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eutypa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5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EEA2-4F44-4FEF-8754-9CAC4EDA678D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618-2520-42C5-90AE-D1DB217C6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74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EEA2-4F44-4FEF-8754-9CAC4EDA678D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618-2520-42C5-90AE-D1DB217C6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38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07758" y="365125"/>
            <a:ext cx="1478756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71489" y="365125"/>
            <a:ext cx="4321969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EEA2-4F44-4FEF-8754-9CAC4EDA678D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618-2520-42C5-90AE-D1DB217C6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43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1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4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95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5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34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73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91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5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EEA2-4F44-4FEF-8754-9CAC4EDA678D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618-2520-42C5-90AE-D1DB217C6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2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09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79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7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EEA2-4F44-4FEF-8754-9CAC4EDA678D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618-2520-42C5-90AE-D1DB217C6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5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00363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1" y="1825625"/>
            <a:ext cx="2900363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EEA2-4F44-4FEF-8754-9CAC4EDA678D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618-2520-42C5-90AE-D1DB217C6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64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EEA2-4F44-4FEF-8754-9CAC4EDA678D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618-2520-42C5-90AE-D1DB217C6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14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EEA2-4F44-4FEF-8754-9CAC4EDA678D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618-2520-42C5-90AE-D1DB217C6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83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EEA2-4F44-4FEF-8754-9CAC4EDA678D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618-2520-42C5-90AE-D1DB217C6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23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EEA2-4F44-4FEF-8754-9CAC4EDA678D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618-2520-42C5-90AE-D1DB217C6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02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EEA2-4F44-4FEF-8754-9CAC4EDA678D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9618-2520-42C5-90AE-D1DB217C6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53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EEA2-4F44-4FEF-8754-9CAC4EDA678D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89618-2520-42C5-90AE-D1DB217C6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36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EEA2-4F44-4FEF-8754-9CAC4EDA678D}" type="datetimeFigureOut">
              <a:rPr lang="it-IT" smtClean="0"/>
              <a:t>31/08/2017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89618-2520-42C5-90AE-D1DB217C6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9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vBw8JuW5Nt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" r="444"/>
          <a:stretch/>
        </p:blipFill>
        <p:spPr>
          <a:xfrm>
            <a:off x="358775" y="2528888"/>
            <a:ext cx="3240000" cy="324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 sono?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00514" y="2948559"/>
            <a:ext cx="48387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MLV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gruppo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fungine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attacca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legno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piante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portando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sulle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foglie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sui 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grappoli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a volte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addirittura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CH" sz="20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morte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della </a:t>
            </a:r>
            <a:r>
              <a:rPr lang="it-IT" sz="2000" noProof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pianta</a:t>
            </a:r>
            <a:endParaRPr lang="it-IT" sz="2200" b="1" noProof="1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Ciclo vitale del patogeno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8" y="2528888"/>
            <a:ext cx="2929416" cy="292061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071937" y="3019701"/>
            <a:ext cx="4834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ciclo vitale e l’epidemiologia dei funghi responsabili delle MLV sono simili tra loro (</a:t>
            </a:r>
            <a:r>
              <a:rPr lang="it-IT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Berstch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2013). </a:t>
            </a:r>
          </a:p>
          <a:p>
            <a:pPr algn="just"/>
            <a:r>
              <a:rPr lang="it-IT" sz="2000" dirty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MLV sono </a:t>
            </a:r>
            <a:r>
              <a:rPr lang="it-IT" sz="20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 latenti e impiegano diversi anni per manifestarsi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Per questo motivo sono molto difficili da controllare.</a:t>
            </a:r>
            <a:endParaRPr lang="en-US" sz="2000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482" y="2429302"/>
            <a:ext cx="4012443" cy="3835021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237327" y="5180927"/>
            <a:ext cx="163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infezione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14913" y="3585479"/>
            <a:ext cx="277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Disperso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pioggia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22041" y="2633527"/>
            <a:ext cx="2406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Inoculo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pronto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73403" y="5380982"/>
            <a:ext cx="2072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riproduzione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852079" y="6250676"/>
            <a:ext cx="149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Estate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991067" y="398049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Primavera</a:t>
            </a:r>
            <a:endParaRPr lang="en-US" sz="24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60776" y="3970581"/>
            <a:ext cx="155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Autunno</a:t>
            </a:r>
            <a:endParaRPr lang="en-US" sz="24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852079" y="1832155"/>
            <a:ext cx="149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Inverno</a:t>
            </a:r>
            <a:endParaRPr lang="en-US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055055" y="3042026"/>
            <a:ext cx="2546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Ferite</a:t>
            </a:r>
            <a:r>
              <a:rPr lang="en-US" sz="22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2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potatura</a:t>
            </a:r>
            <a:endParaRPr lang="en-US" sz="22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Ciclo vitale del patogeno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339986" y="3332871"/>
            <a:ext cx="49814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Sapendo</a:t>
            </a:r>
            <a:r>
              <a:rPr lang="en-US" sz="20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20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ciclo</a:t>
            </a:r>
            <a:r>
              <a:rPr lang="en-US" sz="20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vitale</a:t>
            </a:r>
            <a:r>
              <a:rPr lang="en-US" sz="20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20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patogeni</a:t>
            </a:r>
            <a:r>
              <a:rPr lang="en-US" sz="20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US" sz="2000" dirty="0" err="1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possibile</a:t>
            </a:r>
            <a:r>
              <a:rPr lang="en-US" sz="20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diminuire</a:t>
            </a:r>
            <a:r>
              <a:rPr lang="en-US" sz="20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000" dirty="0" err="1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infezioni</a:t>
            </a:r>
            <a:r>
              <a:rPr lang="en-US" sz="20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US" sz="2000" dirty="0" smtClean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Riducendo</a:t>
            </a:r>
            <a:r>
              <a:rPr lang="en-US" sz="22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l’inoculo</a:t>
            </a:r>
            <a:endParaRPr lang="en-US" sz="2200" dirty="0" smtClean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Potando</a:t>
            </a:r>
            <a:r>
              <a:rPr lang="en-US" sz="22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</a:t>
            </a:r>
            <a:r>
              <a:rPr lang="en-US" sz="22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period </a:t>
            </a:r>
            <a:r>
              <a:rPr lang="en-US" sz="2200" dirty="0" err="1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migliore</a:t>
            </a:r>
            <a:endParaRPr lang="en-US" sz="22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3162284"/>
            <a:ext cx="3562350" cy="2095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Ciclo vitale del patogeno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Ridurre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l’inoculo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3398636" y="4399268"/>
            <a:ext cx="5422508" cy="225870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91319" y="2327276"/>
            <a:ext cx="7519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fine di ridurre l’inoculo è importante: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Rimuovere i tralci sintomatici appena appaiono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Rimuovere una pianta se è infetta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Rimuovere i residui di potatura</a:t>
            </a:r>
            <a:endParaRPr lang="it-IT" sz="2200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Rimuovere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tralcio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sintomatico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922" y="4012442"/>
            <a:ext cx="3794077" cy="2845558"/>
          </a:xfrm>
          <a:prstGeom prst="flowChartPunchedCard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95288" y="2370513"/>
            <a:ext cx="854563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soltanto un tralcio mostra i sintomi è possibile che solo questo sia infetto.</a:t>
            </a:r>
          </a:p>
          <a:p>
            <a:pPr algn="just">
              <a:lnSpc>
                <a:spcPct val="150000"/>
              </a:lnSpc>
            </a:pPr>
            <a:r>
              <a:rPr lang="it-IT" sz="2000" b="1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Taglialo e guarda se l’infezione ha colpito tutta la pianta</a:t>
            </a:r>
            <a:r>
              <a:rPr lang="it-IT" sz="2000" b="1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è possibile vedere il fungo alla base del tralcio, è possibile che tutta la pianta sia infetta.</a:t>
            </a:r>
            <a:endParaRPr lang="it-IT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Rimuovere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pianta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sintomatica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2" r="7402"/>
          <a:stretch/>
        </p:blipFill>
        <p:spPr>
          <a:xfrm>
            <a:off x="395288" y="2528888"/>
            <a:ext cx="3240000" cy="3240000"/>
          </a:xfrm>
          <a:prstGeom prst="ellipse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29089" y="2648477"/>
            <a:ext cx="501491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una pianta mostra sintomi su tutta la chioma allora è completamente </a:t>
            </a:r>
            <a:r>
              <a:rPr lang="it-IT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infetta. A </a:t>
            </a:r>
            <a:r>
              <a:rPr lang="it-IT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questo punto la cosa migliore sarebbe </a:t>
            </a:r>
            <a:r>
              <a:rPr lang="it-IT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rimuovere tutta la pianta dal vigneto</a:t>
            </a:r>
            <a:r>
              <a:rPr lang="it-IT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volta che una pianta viene rimossa bisogna allontanarla dal vigneto (sarebbe meglio o bruciarla o compostarla</a:t>
            </a:r>
            <a:r>
              <a:rPr lang="it-IT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il </a:t>
            </a:r>
            <a:r>
              <a:rPr lang="it-IT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 possibile.</a:t>
            </a:r>
            <a:endParaRPr lang="it-IT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Potare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giusto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744" y="3712191"/>
            <a:ext cx="4635256" cy="31458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1194" y="2431884"/>
            <a:ext cx="7929350" cy="95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patogeni infettano la pianta principalmente attraverso le ferite di potatura</a:t>
            </a:r>
            <a:endParaRPr lang="it-IT" sz="2000" b="1" dirty="0">
              <a:solidFill>
                <a:srgbClr val="C602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194" y="3384774"/>
            <a:ext cx="5581934" cy="233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Visto che le spore dei patogeni sono disperse dalla pioggia è meglio potare in un </a:t>
            </a:r>
            <a:r>
              <a:rPr lang="it-IT" sz="20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periodo secco.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anche possibile </a:t>
            </a:r>
            <a:r>
              <a:rPr lang="it-IT" sz="20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proteggere le ferite di potatura 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mastice o </a:t>
            </a:r>
            <a:r>
              <a:rPr lang="it-IT" sz="2000" i="1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Trichoderma </a:t>
            </a:r>
            <a:r>
              <a:rPr lang="it-IT" sz="2000" i="1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spp</a:t>
            </a:r>
            <a:r>
              <a:rPr lang="it-IT" sz="2000" i="1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sz="2000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Rispondi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seguenti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domande</a:t>
            </a:r>
            <a:endParaRPr lang="en-US" sz="2000" dirty="0" smtClean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090023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Videoclip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sulla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sintomatologia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epidemiologia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MLV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vBw8JuW5Nt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1294" y="2259574"/>
            <a:ext cx="7696199" cy="4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Discussione</a:t>
            </a:r>
            <a:endParaRPr lang="en-US" sz="2000" dirty="0" smtClean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Perchè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importanti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257424" y="3964383"/>
            <a:ext cx="6535139" cy="27221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1194" y="2259574"/>
            <a:ext cx="8583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MLV causano </a:t>
            </a:r>
            <a:r>
              <a:rPr lang="it-IT" sz="2000" dirty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enormi problema economici </a:t>
            </a:r>
            <a:r>
              <a:rPr lang="it-IT" sz="2000" dirty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(1,5 Miliardi  annuali per ripiantare le piante infette) portando a una </a:t>
            </a:r>
            <a:r>
              <a:rPr lang="it-IT" sz="2000" dirty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diminuzione di produzione </a:t>
            </a:r>
            <a:r>
              <a:rPr lang="it-IT" sz="2000" dirty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miliardo di Euro in Francia per anno) sia 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qualitativa </a:t>
            </a:r>
            <a:r>
              <a:rPr lang="it-IT" sz="2000" dirty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quantitativa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3486150" y="4465301"/>
            <a:ext cx="5341939" cy="222514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3206" y="2341619"/>
            <a:ext cx="8636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sintomi del mal dell’Esca, dell’</a:t>
            </a:r>
            <a:r>
              <a:rPr lang="it-IT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Eutipiosi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di Botryosphaeria saranno mostrati nelle prossime </a:t>
            </a:r>
            <a:r>
              <a:rPr lang="it-IT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slides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Ricorda: i sintomi esterni non sono sufficienti per diagnosticare la malattia. Per esserne certi bisogna guardare anche i sintomi interni.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Eutipiosi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0974" y="2343282"/>
            <a:ext cx="4473694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</a:t>
            </a:r>
            <a:r>
              <a:rPr lang="it-IT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Eutipiosi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mostra più di frequente nei vigneti con più di 10 anni.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Vigneti con un tasso medio di </a:t>
            </a:r>
            <a:r>
              <a:rPr lang="it-IT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Eutipiosi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possono perdere fino al 30% della produzione; vigneti gravemente affetti da questa malattia fino all’80%.</a:t>
            </a: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1340448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4087330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1" name="Immagine 10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797" y="2713889"/>
            <a:ext cx="2521333" cy="2520000"/>
          </a:xfrm>
          <a:prstGeom prst="diamond">
            <a:avLst/>
          </a:prstGeom>
          <a:effectLst>
            <a:softEdge rad="635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Eutipiosi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1340448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4087330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1" name="Immagine 10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797" y="2713889"/>
            <a:ext cx="2521333" cy="2520000"/>
          </a:xfrm>
          <a:prstGeom prst="diamond">
            <a:avLst/>
          </a:prstGeom>
          <a:effectLst>
            <a:softEdge rad="635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284042" y="2650450"/>
            <a:ext cx="44901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sintomi esterni dell’</a:t>
            </a:r>
            <a:r>
              <a:rPr lang="it-IT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Eutipiosi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sono piuttosto caratteristici.</a:t>
            </a:r>
          </a:p>
          <a:p>
            <a:pPr algn="just"/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Possono apparire già in primavera e sono:</a:t>
            </a:r>
          </a:p>
          <a:p>
            <a:pPr algn="just"/>
            <a:endParaRPr lang="it-IT" sz="2000" dirty="0" smtClean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2200" b="1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Crescita stentata</a:t>
            </a:r>
          </a:p>
          <a:p>
            <a:pPr marL="342900" indent="-342900" algn="just">
              <a:buFontTx/>
              <a:buChar char="-"/>
            </a:pPr>
            <a:r>
              <a:rPr lang="it-IT" sz="2200" b="1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Clorosi fogliare</a:t>
            </a:r>
          </a:p>
          <a:p>
            <a:pPr marL="342900" indent="-342900" algn="just">
              <a:buFontTx/>
              <a:buChar char="-"/>
            </a:pPr>
            <a:r>
              <a:rPr lang="it-IT" sz="2200" b="1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Foglie a forma di coppa</a:t>
            </a:r>
            <a:endParaRPr lang="it-IT" sz="2000" dirty="0">
              <a:solidFill>
                <a:srgbClr val="C602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Eutipiosi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1902170"/>
            <a:ext cx="5599113" cy="4587530"/>
          </a:xfrm>
          <a:prstGeom prst="ellipse">
            <a:avLst/>
          </a:prstGeom>
        </p:spPr>
      </p:pic>
      <p:sp>
        <p:nvSpPr>
          <p:cNvPr id="6" name="Ovale 5"/>
          <p:cNvSpPr/>
          <p:nvPr/>
        </p:nvSpPr>
        <p:spPr>
          <a:xfrm>
            <a:off x="1643062" y="4071938"/>
            <a:ext cx="2671763" cy="1857375"/>
          </a:xfrm>
          <a:prstGeom prst="ellipse">
            <a:avLst/>
          </a:prstGeom>
          <a:noFill/>
          <a:ln w="57150">
            <a:solidFill>
              <a:srgbClr val="FEC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Connettore 2 7"/>
          <p:cNvCxnSpPr>
            <a:stCxn id="6" idx="7"/>
            <a:endCxn id="10" idx="1"/>
          </p:cNvCxnSpPr>
          <p:nvPr/>
        </p:nvCxnSpPr>
        <p:spPr>
          <a:xfrm flipV="1">
            <a:off x="3923554" y="2987131"/>
            <a:ext cx="2238446" cy="1356813"/>
          </a:xfrm>
          <a:prstGeom prst="straightConnector1">
            <a:avLst/>
          </a:prstGeom>
          <a:ln w="38100">
            <a:solidFill>
              <a:srgbClr val="CF72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162000" y="2602410"/>
            <a:ext cx="3052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Sviluppo</a:t>
            </a:r>
            <a:r>
              <a:rPr lang="en-US" sz="2200" b="1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rallentato</a:t>
            </a:r>
            <a:r>
              <a:rPr lang="en-US" sz="2200" b="1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b="1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internodi</a:t>
            </a:r>
            <a:r>
              <a:rPr lang="en-US" sz="2200" b="1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corti</a:t>
            </a:r>
            <a:endParaRPr lang="en-US" sz="2200" b="1" dirty="0" smtClean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Eutipiosi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346" y="2861124"/>
            <a:ext cx="2700000" cy="3600000"/>
          </a:xfrm>
          <a:prstGeom prst="flowChartProcess">
            <a:avLst/>
          </a:prstGeom>
          <a:ln w="28575">
            <a:solidFill>
              <a:srgbClr val="BDC901"/>
            </a:solidFill>
          </a:ln>
          <a:effectLst>
            <a:softEdge rad="63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225" y="2861124"/>
            <a:ext cx="2700000" cy="3600000"/>
          </a:xfrm>
          <a:prstGeom prst="rect">
            <a:avLst/>
          </a:prstGeom>
          <a:ln w="28575">
            <a:solidFill>
              <a:srgbClr val="BDC901"/>
            </a:solidFill>
          </a:ln>
          <a:effectLst>
            <a:softEdge rad="63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073" y="1605478"/>
            <a:ext cx="2700000" cy="3600000"/>
          </a:xfrm>
          <a:prstGeom prst="rect">
            <a:avLst/>
          </a:prstGeom>
          <a:ln w="28575">
            <a:solidFill>
              <a:srgbClr val="8AAB00"/>
            </a:solidFill>
          </a:ln>
          <a:effectLst>
            <a:softEdge rad="63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" r="385"/>
          <a:stretch/>
        </p:blipFill>
        <p:spPr>
          <a:xfrm>
            <a:off x="459183" y="2586040"/>
            <a:ext cx="3240000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4111507" y="2856226"/>
            <a:ext cx="4775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i sintomi esterni vengono notati è possibile tagliare la pianta o il tralcio per verificare l’esattezza della 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diagnosi. All’interno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 la pianta è infetta, è possibile vedere una parte di legno più scura, la parte infetta, la maggior parte delle volte con una forma a cuneo.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4" y="1052464"/>
            <a:ext cx="857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 e Botryosphaeria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hanno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simili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magine 9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34142" y="3781416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98315" y="3776674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249" y="3780473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 preferRelativeResize="0"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042" y="3776653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280891" y="6149982"/>
            <a:ext cx="1994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Nessun sintomo</a:t>
            </a:r>
            <a:endParaRPr lang="it-IT" sz="1600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377330" y="6152976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Clorosi</a:t>
            </a:r>
            <a:r>
              <a:rPr lang="en-US" sz="16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6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necrosi</a:t>
            </a:r>
            <a:endParaRPr lang="en-US" sz="1600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75430" y="6149982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Tigratura fogliare</a:t>
            </a:r>
            <a:endParaRPr lang="it-IT" sz="1600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720537" y="6151146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apoplessia</a:t>
            </a:r>
            <a:endParaRPr lang="en-US" sz="1600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50" y="0"/>
            <a:ext cx="10287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4313123" y="5896118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Clorosi</a:t>
            </a:r>
            <a:r>
              <a:rPr lang="en-US" sz="4000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000" dirty="0" err="1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Necrosi</a:t>
            </a:r>
            <a:endParaRPr lang="en-US" sz="4000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57164" y="5910405"/>
            <a:ext cx="5614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Tigratura</a:t>
            </a:r>
            <a:r>
              <a:rPr lang="en-US" sz="40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40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foglie</a:t>
            </a:r>
            <a:endParaRPr lang="en-US" sz="4000" b="1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915525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372225" y="5953270"/>
            <a:ext cx="337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Apoplessia</a:t>
            </a:r>
            <a:endParaRPr lang="en-US" sz="4000" b="1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Perchè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importanti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4083935" y="4667902"/>
            <a:ext cx="4743300" cy="197578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6935" y="1834246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Vigneto</a:t>
            </a:r>
            <a:r>
              <a:rPr lang="it-IT" sz="2200" b="1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200" b="1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6935" y="3040746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Cantina</a:t>
            </a:r>
            <a:r>
              <a:rPr lang="it-IT" sz="2200" b="1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200" b="1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59041" y="1774450"/>
            <a:ext cx="4921247" cy="95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Perdita di produzione, morte della pianta e costi di reimpianto</a:t>
            </a:r>
            <a:endParaRPr lang="it-IT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59041" y="2988911"/>
            <a:ext cx="4921247" cy="14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Danni quali-quantitativi a livello enologico (diminuzione zuccherina ed innalzamento del pH)</a:t>
            </a:r>
            <a:endParaRPr lang="it-IT" sz="2000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33042" y="1699529"/>
            <a:ext cx="8268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L’unico modo in cui è possibile distinguere le due malattie è analizzarne i sintomi interni</a:t>
            </a:r>
          </a:p>
        </p:txBody>
      </p:sp>
      <p:pic>
        <p:nvPicPr>
          <p:cNvPr id="8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6906" y="3302455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118" y="2926539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949482" y="2902375"/>
            <a:ext cx="199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Botryosphaeria</a:t>
            </a:r>
            <a:endParaRPr lang="en-US" sz="20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94694" y="6146590"/>
            <a:ext cx="199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</a:t>
            </a:r>
            <a:endParaRPr lang="en-US" sz="20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0374" y="1052464"/>
            <a:ext cx="857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 e Botryosphaeria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hanno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simili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dell’Esca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5742" y="1699529"/>
            <a:ext cx="8549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mal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dell’Esca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può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manifestarsi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due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forme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329700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18775" y="4329700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552" y="3321052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305238" y="3721830"/>
            <a:ext cx="45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en-US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decorso</a:t>
            </a:r>
            <a:r>
              <a:rPr lang="en-US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lento </a:t>
            </a:r>
            <a:r>
              <a:rPr lang="en-US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porta a </a:t>
            </a:r>
            <a:r>
              <a:rPr lang="en-US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clorosi</a:t>
            </a:r>
            <a:r>
              <a:rPr lang="en-US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necrosis </a:t>
            </a:r>
            <a:r>
              <a:rPr lang="en-US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fogliari</a:t>
            </a:r>
            <a:endParaRPr lang="en-US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89599" y="2674721"/>
            <a:ext cx="354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en-US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decorso</a:t>
            </a:r>
            <a:r>
              <a:rPr lang="en-US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malattia</a:t>
            </a:r>
            <a:r>
              <a:rPr lang="en-US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rapido</a:t>
            </a:r>
            <a:r>
              <a:rPr lang="en-US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chiamato</a:t>
            </a:r>
            <a:r>
              <a:rPr lang="en-US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apoplessia</a:t>
            </a:r>
            <a:endParaRPr lang="en-US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66376" y="1699529"/>
            <a:ext cx="833155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5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sintomi portano ad uve con un minor tenore zuccherino e un pH più alto</a:t>
            </a:r>
            <a:endParaRPr lang="it-IT" sz="1950" dirty="0" smtClean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89" y="2533443"/>
            <a:ext cx="3950179" cy="39501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Immagine 8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25"/>
          <a:stretch/>
        </p:blipFill>
        <p:spPr>
          <a:xfrm>
            <a:off x="6666504" y="2542852"/>
            <a:ext cx="1980000" cy="19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4" name="Immagine 13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760" y="4508564"/>
            <a:ext cx="1980000" cy="19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6" name="Immagine 15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550" y="4503622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Immagine 16"/>
          <p:cNvPicPr preferRelativeResize="0"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728" y="2523622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dell’Esca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09242" y="1704289"/>
            <a:ext cx="8011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mal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dell’Esca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può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anche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avere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decorso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molto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più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rapido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forma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apoplettica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(di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solito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manifesta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periodi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più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caldi</a:t>
            </a:r>
            <a:r>
              <a:rPr lang="en-US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71" y="2565700"/>
            <a:ext cx="3924000" cy="3924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6000" y="4507511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300" y="4511751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magine 7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900" y="2569653"/>
            <a:ext cx="3960000" cy="198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dell’Esca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09241" y="1704289"/>
            <a:ext cx="8029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All’interno di una pianta malate è possibile notare due parti diverse, una 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bianca </a:t>
            </a: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una nera, entrambe causate da due funghi diversi.</a:t>
            </a:r>
          </a:p>
        </p:txBody>
      </p:sp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935" y="2526474"/>
            <a:ext cx="1980000" cy="39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042" y="2537748"/>
            <a:ext cx="3960000" cy="39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magine 7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235" y="2564574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magine 8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535" y="4505048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dell’Esca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20342" y="1699529"/>
            <a:ext cx="8217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sintomi esterni di questa malattia sono simili a quelli dell’Esca, soltanto I sintomi interni ci possono far capire che malattia è.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Botryosphaeria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575" y="2529700"/>
            <a:ext cx="3960000" cy="39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5"/>
          <a:stretch/>
        </p:blipFill>
        <p:spPr>
          <a:xfrm flipV="1">
            <a:off x="6656000" y="4509700"/>
            <a:ext cx="1980000" cy="198000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000" y="2542996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Immagine 8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87" y="4509700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894" y="2542580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Grazie per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l’attenzione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95" y="1760350"/>
            <a:ext cx="7992000" cy="47293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CasellaDiTesto 5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 sui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Immagine 23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2149297"/>
            <a:ext cx="7920000" cy="432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462" y="1809700"/>
            <a:ext cx="5040000" cy="468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 sui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60" y="2184456"/>
            <a:ext cx="7920000" cy="432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 sui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 sono?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5" y="2274099"/>
            <a:ext cx="2197290" cy="219729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740" y="2274108"/>
            <a:ext cx="2197289" cy="219728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708" y="2274107"/>
            <a:ext cx="2203909" cy="21972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5466" y="5022375"/>
            <a:ext cx="230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Botryosphaeria</a:t>
            </a:r>
            <a:endParaRPr lang="en-US" sz="2400" i="1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87705" y="5022374"/>
            <a:ext cx="147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Eutipiosi</a:t>
            </a:r>
            <a:endParaRPr lang="en-US" sz="2400" i="1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538556" y="5022375"/>
            <a:ext cx="229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 dell’Esca</a:t>
            </a:r>
            <a:endParaRPr lang="en-US" sz="2400" i="1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8153" y="5669553"/>
            <a:ext cx="213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Clorosi sulle foglie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330475" y="5669553"/>
            <a:ext cx="249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Crescita stentata e clorosi fogliare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432152" y="5666191"/>
            <a:ext cx="249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Tigratura fogliare</a:t>
            </a:r>
            <a:endParaRPr lang="en-US" b="1" dirty="0" smtClean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13" y="2184456"/>
            <a:ext cx="7920000" cy="432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 sui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13" y="2169700"/>
            <a:ext cx="7920000" cy="432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CasellaDiTesto 7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 sui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 sui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1"/>
          <a:stretch/>
        </p:blipFill>
        <p:spPr>
          <a:xfrm>
            <a:off x="596900" y="2169700"/>
            <a:ext cx="7920000" cy="432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 sui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 sui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 sui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015289" y="410713"/>
            <a:ext cx="98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8462" y="1809700"/>
            <a:ext cx="4680000" cy="46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 sui </a:t>
            </a:r>
            <a:r>
              <a:rPr lang="en-US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sintomi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641" y="2595151"/>
            <a:ext cx="4127890" cy="3038874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46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 è difficile risolvere il problema?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16907" y="2133486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Pianta</a:t>
            </a:r>
            <a:endParaRPr lang="en-US" sz="2400" b="1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89176" y="489260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Ambiente</a:t>
            </a:r>
            <a:endParaRPr lang="en-US" sz="2400" b="1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6592" y="4892608"/>
            <a:ext cx="2155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Patogeno#1</a:t>
            </a:r>
            <a:endParaRPr lang="en-US" sz="2400" b="1" dirty="0">
              <a:solidFill>
                <a:srgbClr val="CF72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89176" y="1815152"/>
            <a:ext cx="275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28531" y="1671821"/>
            <a:ext cx="2615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Malattia ordinaria</a:t>
            </a:r>
          </a:p>
          <a:p>
            <a:r>
              <a:rPr lang="it-IT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(Peronospora)</a:t>
            </a:r>
            <a:endParaRPr lang="it-IT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0562" y="2364319"/>
            <a:ext cx="4763068" cy="3845412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916907" y="2133486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Pianta</a:t>
            </a:r>
            <a:endParaRPr lang="en-US" sz="2400" b="1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89176" y="489260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Ambiente</a:t>
            </a:r>
            <a:endParaRPr lang="en-US" sz="2400" b="1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14713" y="5978898"/>
            <a:ext cx="2180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Patogeno</a:t>
            </a:r>
            <a:r>
              <a:rPr lang="en-US" sz="24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#1</a:t>
            </a:r>
            <a:endParaRPr lang="en-US" sz="2400" b="1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7226" y="4892608"/>
            <a:ext cx="223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patogeno</a:t>
            </a:r>
            <a:r>
              <a:rPr lang="en-US" sz="2400" b="1" dirty="0" smtClean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#2</a:t>
            </a:r>
            <a:endParaRPr lang="en-US" sz="2400" b="1" dirty="0">
              <a:solidFill>
                <a:srgbClr val="CF72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91319" y="3562963"/>
            <a:ext cx="230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Patogeno#3</a:t>
            </a:r>
            <a:endParaRPr lang="en-US" sz="2400" b="1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28531" y="1671821"/>
            <a:ext cx="2615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MLV</a:t>
            </a:r>
          </a:p>
          <a:p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(Mal 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dell’Esca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1319" y="1090023"/>
            <a:ext cx="546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 è difficile risolvere il problema?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366" y="2374711"/>
            <a:ext cx="6441745" cy="23747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777904" y="5156945"/>
            <a:ext cx="5724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6020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sintomi non appaiono tutti gli anni sulla stessa pianta</a:t>
            </a:r>
            <a:endParaRPr lang="it-IT" sz="2400" dirty="0">
              <a:solidFill>
                <a:srgbClr val="C602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1319" y="1090023"/>
            <a:ext cx="546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 è difficile risolvere il problema?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807" y="3009901"/>
            <a:ext cx="5620194" cy="3848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3" y="2902179"/>
            <a:ext cx="5459531" cy="14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2212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diffusione delle MLV è strettamente correlata alla gestione del vigneto, potatura in primis</a:t>
            </a:r>
            <a:endParaRPr lang="it-IT" sz="2800" b="1" dirty="0">
              <a:solidFill>
                <a:srgbClr val="2212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1319" y="1090023"/>
            <a:ext cx="546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 è difficile risolvere il problema?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997880" y="3031231"/>
            <a:ext cx="4817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</a:t>
            </a:r>
            <a:r>
              <a:rPr lang="en-US" sz="24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endParaRPr lang="en-US" sz="2400" dirty="0" smtClean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32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esiste una cura</a:t>
            </a:r>
            <a:endParaRPr lang="en-US" sz="28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Malattie</a:t>
            </a:r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Legno della Vite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1319" y="1090023"/>
            <a:ext cx="546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 è difficile risolvere il problema?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1294</Words>
  <Application>Microsoft Office PowerPoint</Application>
  <PresentationFormat>Presentazione su schermo (4:3)</PresentationFormat>
  <Paragraphs>217</Paragraphs>
  <Slides>46</Slides>
  <Notes>16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Roboto Light</vt:lpstr>
      <vt:lpstr>Tahoma</vt:lpstr>
      <vt:lpstr>Tema di Office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Francesco Invernizzi</cp:lastModifiedBy>
  <cp:revision>21</cp:revision>
  <dcterms:created xsi:type="dcterms:W3CDTF">2017-08-28T15:01:48Z</dcterms:created>
  <dcterms:modified xsi:type="dcterms:W3CDTF">2017-08-31T09:45:36Z</dcterms:modified>
</cp:coreProperties>
</file>